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67" r:id="rId3"/>
    <p:sldId id="270" r:id="rId4"/>
    <p:sldId id="285" r:id="rId5"/>
    <p:sldId id="282" r:id="rId6"/>
    <p:sldId id="283" r:id="rId7"/>
    <p:sldId id="268" r:id="rId8"/>
    <p:sldId id="279" r:id="rId9"/>
    <p:sldId id="280" r:id="rId10"/>
    <p:sldId id="284" r:id="rId11"/>
    <p:sldId id="28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44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Prostate Cancer Survival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VIGNESHWARAN GIRI VELUMANI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Forward Stepwise Logistic Regression: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2" y="576438"/>
            <a:ext cx="6799561" cy="6191686"/>
          </a:xfrm>
        </p:spPr>
        <p:txBody>
          <a:bodyPr>
            <a:normAutofit/>
          </a:bodyPr>
          <a:lstStyle/>
          <a:p>
            <a:r>
              <a:rPr lang="en-US" sz="1200" dirty="0"/>
              <a:t>The odds of survival after 7 years decreases 21.4% for those who have </a:t>
            </a:r>
            <a:r>
              <a:rPr lang="en-US" sz="1200" dirty="0" err="1"/>
              <a:t>t_score</a:t>
            </a:r>
            <a:r>
              <a:rPr lang="en-US" sz="1200" dirty="0"/>
              <a:t> = T2a as opposed to those whose </a:t>
            </a:r>
            <a:r>
              <a:rPr lang="en-US" sz="1200" dirty="0" err="1"/>
              <a:t>t_score</a:t>
            </a:r>
            <a:r>
              <a:rPr lang="en-US" sz="1200" dirty="0"/>
              <a:t> = T1a</a:t>
            </a:r>
          </a:p>
          <a:p>
            <a:r>
              <a:rPr lang="en-US" sz="1200" dirty="0"/>
              <a:t>The odds of survival after 7 years decreases 27.3% for those who have </a:t>
            </a:r>
            <a:r>
              <a:rPr lang="en-US" sz="1200" dirty="0" err="1"/>
              <a:t>t_score</a:t>
            </a:r>
            <a:r>
              <a:rPr lang="en-US" sz="1200" dirty="0"/>
              <a:t> = T3a as opposed to those whose </a:t>
            </a:r>
            <a:r>
              <a:rPr lang="en-US" sz="1200" dirty="0" err="1"/>
              <a:t>t_score</a:t>
            </a:r>
            <a:r>
              <a:rPr lang="en-US" sz="1200" dirty="0"/>
              <a:t> = T1a</a:t>
            </a:r>
          </a:p>
          <a:p>
            <a:r>
              <a:rPr lang="en-US" sz="1200" dirty="0"/>
              <a:t>The odds of survival after 7 years decreases 66.4% for those who have </a:t>
            </a:r>
            <a:r>
              <a:rPr lang="en-US" sz="1200" dirty="0" err="1"/>
              <a:t>n_score</a:t>
            </a:r>
            <a:r>
              <a:rPr lang="en-US" sz="1200" dirty="0"/>
              <a:t>= N1 as opposed to those whose </a:t>
            </a:r>
            <a:r>
              <a:rPr lang="en-US" sz="1200" dirty="0" err="1"/>
              <a:t>n_score</a:t>
            </a:r>
            <a:r>
              <a:rPr lang="en-US" sz="1200" dirty="0"/>
              <a:t> = N0</a:t>
            </a:r>
          </a:p>
          <a:p>
            <a:r>
              <a:rPr lang="en-US" sz="1200" dirty="0"/>
              <a:t>The odds of survival after 7 years decreases 66.4% for those who have </a:t>
            </a:r>
            <a:r>
              <a:rPr lang="en-US" sz="1200" dirty="0" err="1"/>
              <a:t>n_score</a:t>
            </a:r>
            <a:r>
              <a:rPr lang="en-US" sz="1200" dirty="0"/>
              <a:t>= N1 as opposed to those whose </a:t>
            </a:r>
            <a:r>
              <a:rPr lang="en-US" sz="1200" dirty="0" err="1"/>
              <a:t>n_score</a:t>
            </a:r>
            <a:r>
              <a:rPr lang="en-US" sz="1200" dirty="0"/>
              <a:t> = N0</a:t>
            </a:r>
          </a:p>
          <a:p>
            <a:r>
              <a:rPr lang="en-US" sz="1200" dirty="0"/>
              <a:t>The odds of survival after 7 years increases 78.7% for those who have </a:t>
            </a:r>
            <a:r>
              <a:rPr lang="en-US" sz="1200" dirty="0" err="1"/>
              <a:t>m_score</a:t>
            </a:r>
            <a:r>
              <a:rPr lang="en-US" sz="1200" dirty="0"/>
              <a:t>= M1a as opposed to those whose </a:t>
            </a:r>
            <a:r>
              <a:rPr lang="en-US" sz="1200" dirty="0" err="1"/>
              <a:t>m_score</a:t>
            </a:r>
            <a:r>
              <a:rPr lang="en-US" sz="1200" dirty="0"/>
              <a:t> = M0</a:t>
            </a:r>
          </a:p>
          <a:p>
            <a:r>
              <a:rPr lang="en-US" sz="1200" dirty="0"/>
              <a:t>The odds of survival after 7 years decreases 41.8% for those who have </a:t>
            </a:r>
            <a:r>
              <a:rPr lang="en-US" sz="1200" dirty="0" err="1"/>
              <a:t>m_score</a:t>
            </a:r>
            <a:r>
              <a:rPr lang="en-US" sz="1200" dirty="0"/>
              <a:t>= M1c as opposed to those whose </a:t>
            </a:r>
            <a:r>
              <a:rPr lang="en-US" sz="1200" dirty="0" err="1"/>
              <a:t>m_score</a:t>
            </a:r>
            <a:r>
              <a:rPr lang="en-US" sz="1200" dirty="0"/>
              <a:t> = M0</a:t>
            </a:r>
          </a:p>
          <a:p>
            <a:r>
              <a:rPr lang="en-US" sz="1200" dirty="0"/>
              <a:t>The odds of survival after 7 years decreases 24.6% for those who’s race code = 3 as opposed to those whose race code =1</a:t>
            </a:r>
          </a:p>
          <a:p>
            <a:r>
              <a:rPr lang="en-US" sz="1200" dirty="0"/>
              <a:t>The odds of survival after 7 years decreases 27.1% for those who is a smoker as compared to a non smoker</a:t>
            </a:r>
          </a:p>
          <a:p>
            <a:r>
              <a:rPr lang="en-US" sz="1200" dirty="0"/>
              <a:t>The odds of survival after 7 years increases 38% for those who has undergone external beam radiotherapy to those who have not</a:t>
            </a:r>
          </a:p>
          <a:p>
            <a:r>
              <a:rPr lang="en-US" sz="1200" dirty="0"/>
              <a:t>The odds of survival after 7 years decreases 10.6% for those who have undergone hormone therapy to those who have not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DDD6A-D2A8-4FF3-867B-AAC8C317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103" y="0"/>
            <a:ext cx="538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8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Forward Stepwise Logistic Regression: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2" y="576438"/>
            <a:ext cx="6799561" cy="6191686"/>
          </a:xfrm>
        </p:spPr>
        <p:txBody>
          <a:bodyPr>
            <a:normAutofit/>
          </a:bodyPr>
          <a:lstStyle/>
          <a:p>
            <a:r>
              <a:rPr lang="en-US" sz="1200" dirty="0"/>
              <a:t>The odds of survival after 7 years increases 21.3% for those who have their prostate surgically removed as opposed to those whose have not</a:t>
            </a:r>
          </a:p>
          <a:p>
            <a:r>
              <a:rPr lang="en-US" sz="1200" dirty="0"/>
              <a:t>The odds of survival after 7 years increases 22.7% for those who undergone multiple therapies removed as opposed to those whose have not</a:t>
            </a:r>
          </a:p>
          <a:p>
            <a:r>
              <a:rPr lang="en-US" sz="1200" dirty="0"/>
              <a:t>The odds of survival after 7 years decreases 34% for age category=2 </a:t>
            </a:r>
          </a:p>
          <a:p>
            <a:r>
              <a:rPr lang="en-US" sz="1200" dirty="0"/>
              <a:t>The odds of survival after 7 years decreases 25% for age category=5</a:t>
            </a:r>
          </a:p>
          <a:p>
            <a:r>
              <a:rPr lang="en-US" sz="1200" dirty="0"/>
              <a:t>The odds of survival after 7 years increases 12% for those who are not obese as compared to those who are obese</a:t>
            </a:r>
          </a:p>
          <a:p>
            <a:r>
              <a:rPr lang="en-US" sz="1200" dirty="0"/>
              <a:t>The odds of survival after 7 years increases 33.5% for those who are not at high risk  as compared to those who are at high risk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DDD6A-D2A8-4FF3-867B-AAC8C317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103" y="0"/>
            <a:ext cx="538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PREDICTION IN TEST DATA: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95" y="2961314"/>
            <a:ext cx="5588466" cy="2810312"/>
          </a:xfrm>
        </p:spPr>
        <p:txBody>
          <a:bodyPr/>
          <a:lstStyle/>
          <a:p>
            <a:r>
              <a:rPr lang="en-US" dirty="0"/>
              <a:t>The model has predicted that 4349 Patients will be alive 7 years after diagnosis which is 37.7% of the test data population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16E1-5B4A-45A0-97E0-121E2FE6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03" y="829619"/>
            <a:ext cx="5353050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46CB0-B428-47D5-8DE7-40FEDE49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759" y="829619"/>
            <a:ext cx="5654601" cy="50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11430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/>
              <a:t>Predict the 7-year survival of prostate cancer patients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7A46D-E8C4-430D-AA08-B57D2FBED9E4}"/>
              </a:ext>
            </a:extLst>
          </p:cNvPr>
          <p:cNvSpPr txBox="1">
            <a:spLocks/>
          </p:cNvSpPr>
          <p:nvPr/>
        </p:nvSpPr>
        <p:spPr>
          <a:xfrm>
            <a:off x="1295400" y="2268984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GIVEN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07FD3-BA89-419A-A0C2-284A9CCBBAB5}"/>
              </a:ext>
            </a:extLst>
          </p:cNvPr>
          <p:cNvSpPr txBox="1">
            <a:spLocks/>
          </p:cNvSpPr>
          <p:nvPr/>
        </p:nvSpPr>
        <p:spPr>
          <a:xfrm>
            <a:off x="1295400" y="3411983"/>
            <a:ext cx="9601200" cy="2163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Dataset containing 15385 Records of training data and predict 11531 Records of test data</a:t>
            </a:r>
          </a:p>
          <a:p>
            <a:r>
              <a:rPr lang="en-US" sz="2800" dirty="0"/>
              <a:t>Target (33</a:t>
            </a:r>
            <a:r>
              <a:rPr lang="en-US" sz="2800" baseline="30000" dirty="0"/>
              <a:t>rd</a:t>
            </a:r>
            <a:r>
              <a:rPr lang="en-US" sz="2800" dirty="0"/>
              <a:t> Variable) – Survival_7_years : a binomial variable [1,0]</a:t>
            </a:r>
          </a:p>
          <a:p>
            <a:pPr marL="45720" indent="0" algn="ctr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558244" cy="4117975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Typecast Variables (Numeric &lt;-&gt; Factor)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Create Derived Variables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Remove insignificant variables using 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correlation plot and 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subject matter expertise (internet research)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Use Training Data to build a Binomial Logistic Regression Model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Use the model to predict the test data</a:t>
            </a:r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0"/>
            <a:ext cx="9601200" cy="533400"/>
          </a:xfrm>
        </p:spPr>
        <p:txBody>
          <a:bodyPr/>
          <a:lstStyle/>
          <a:p>
            <a:r>
              <a:rPr lang="en-US" dirty="0"/>
              <a:t>Blueprint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0B1FC-3383-44C8-8FF2-CB52FC8E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455568"/>
            <a:ext cx="10429875" cy="64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0636-C215-4AB4-A3D6-13EB780C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0"/>
            <a:ext cx="9601200" cy="533400"/>
          </a:xfrm>
        </p:spPr>
        <p:txBody>
          <a:bodyPr/>
          <a:lstStyle/>
          <a:p>
            <a:pPr marL="45720"/>
            <a:r>
              <a:rPr lang="en-US" dirty="0"/>
              <a:t>Typecast Variables (Numeric &lt;-&gt; Factor)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E7A30-E983-4909-B2BC-7963F646C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4111" y="444500"/>
            <a:ext cx="4833189" cy="57124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6669-E8B8-44F3-8C26-E914CE49C7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21E61-DA03-4489-858E-A76DAB17D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91" y="432616"/>
            <a:ext cx="6866692" cy="64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0636-C215-4AB4-A3D6-13EB780C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0"/>
            <a:ext cx="9601200" cy="533400"/>
          </a:xfrm>
        </p:spPr>
        <p:txBody>
          <a:bodyPr/>
          <a:lstStyle/>
          <a:p>
            <a:pPr marL="45720"/>
            <a:r>
              <a:rPr lang="en-US" dirty="0"/>
              <a:t>Derived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A2F38-91BE-4953-AD5F-F020AB09A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3216" y="533400"/>
            <a:ext cx="11218817" cy="5632269"/>
          </a:xfrm>
        </p:spPr>
        <p:txBody>
          <a:bodyPr/>
          <a:lstStyle/>
          <a:p>
            <a:r>
              <a:rPr lang="en-US" dirty="0"/>
              <a:t>Created </a:t>
            </a:r>
            <a:r>
              <a:rPr lang="en-US" b="1" dirty="0" err="1"/>
              <a:t>Age_cat</a:t>
            </a:r>
            <a:r>
              <a:rPr lang="en-US" dirty="0"/>
              <a:t>(Factor) variable from Age (Numeric)</a:t>
            </a:r>
          </a:p>
          <a:p>
            <a:pPr marL="45720" indent="0">
              <a:buNone/>
            </a:pPr>
            <a:r>
              <a:rPr lang="en-US" dirty="0"/>
              <a:t>  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Created BMI (Numeric) variable from Height &amp; Weight</a:t>
            </a:r>
          </a:p>
          <a:p>
            <a:r>
              <a:rPr lang="en-US" dirty="0"/>
              <a:t>Created </a:t>
            </a:r>
            <a:r>
              <a:rPr lang="en-US" b="1" dirty="0"/>
              <a:t>Obese</a:t>
            </a:r>
            <a:r>
              <a:rPr lang="en-US" dirty="0"/>
              <a:t>(Binomial) variable from BMI</a:t>
            </a:r>
          </a:p>
          <a:p>
            <a:pPr marL="45720" indent="0">
              <a:buNone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E8125B-4C75-4F7E-8386-A031032B3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96599"/>
              </p:ext>
            </p:extLst>
          </p:nvPr>
        </p:nvGraphicFramePr>
        <p:xfrm>
          <a:off x="1142002" y="1045029"/>
          <a:ext cx="4109267" cy="2194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09609">
                  <a:extLst>
                    <a:ext uri="{9D8B030D-6E8A-4147-A177-3AD203B41FA5}">
                      <a16:colId xmlns:a16="http://schemas.microsoft.com/office/drawing/2014/main" val="3582373984"/>
                    </a:ext>
                  </a:extLst>
                </a:gridCol>
                <a:gridCol w="2699658">
                  <a:extLst>
                    <a:ext uri="{9D8B030D-6E8A-4147-A177-3AD203B41FA5}">
                      <a16:colId xmlns:a16="http://schemas.microsoft.com/office/drawing/2014/main" val="1952546596"/>
                    </a:ext>
                  </a:extLst>
                </a:gridCol>
              </a:tblGrid>
              <a:tr h="364647">
                <a:tc>
                  <a:txBody>
                    <a:bodyPr/>
                    <a:lstStyle/>
                    <a:p>
                      <a:r>
                        <a:rPr lang="en-US" dirty="0" err="1"/>
                        <a:t>Age_cat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4685"/>
                  </a:ext>
                </a:extLst>
              </a:tr>
              <a:tr h="36464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390089"/>
                  </a:ext>
                </a:extLst>
              </a:tr>
              <a:tr h="36464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61-70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046091"/>
                  </a:ext>
                </a:extLst>
              </a:tr>
              <a:tr h="36464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71-80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69276"/>
                  </a:ext>
                </a:extLst>
              </a:tr>
              <a:tr h="36464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81-90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07843"/>
                  </a:ext>
                </a:extLst>
              </a:tr>
              <a:tr h="36464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658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19D14C-7501-46A8-91E2-A034EB74E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196608"/>
              </p:ext>
            </p:extLst>
          </p:nvPr>
        </p:nvGraphicFramePr>
        <p:xfrm>
          <a:off x="1142002" y="4493623"/>
          <a:ext cx="4361815" cy="110937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61267">
                  <a:extLst>
                    <a:ext uri="{9D8B030D-6E8A-4147-A177-3AD203B41FA5}">
                      <a16:colId xmlns:a16="http://schemas.microsoft.com/office/drawing/2014/main" val="2965979071"/>
                    </a:ext>
                  </a:extLst>
                </a:gridCol>
                <a:gridCol w="3300548">
                  <a:extLst>
                    <a:ext uri="{9D8B030D-6E8A-4147-A177-3AD203B41FA5}">
                      <a16:colId xmlns:a16="http://schemas.microsoft.com/office/drawing/2014/main" val="310334601"/>
                    </a:ext>
                  </a:extLst>
                </a:gridCol>
              </a:tblGrid>
              <a:tr h="369791">
                <a:tc>
                  <a:txBody>
                    <a:bodyPr/>
                    <a:lstStyle/>
                    <a:p>
                      <a:r>
                        <a:rPr lang="en-US" dirty="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85557"/>
                  </a:ext>
                </a:extLst>
              </a:tr>
              <a:tr h="36979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0&lt;=30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46436"/>
                  </a:ext>
                </a:extLst>
              </a:tr>
              <a:tr h="36979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74273"/>
                  </a:ext>
                </a:extLst>
              </a:tr>
            </a:tbl>
          </a:graphicData>
        </a:graphic>
      </p:graphicFrame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84C8C7B-F3AA-4843-B5DC-B656EE425488}"/>
              </a:ext>
            </a:extLst>
          </p:cNvPr>
          <p:cNvSpPr txBox="1">
            <a:spLocks/>
          </p:cNvSpPr>
          <p:nvPr/>
        </p:nvSpPr>
        <p:spPr>
          <a:xfrm>
            <a:off x="7173682" y="533400"/>
            <a:ext cx="5018317" cy="1809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Created </a:t>
            </a:r>
            <a:r>
              <a:rPr lang="en-US" b="1" dirty="0" err="1"/>
              <a:t>high_risk</a:t>
            </a:r>
            <a:r>
              <a:rPr lang="en-US" b="1" dirty="0"/>
              <a:t>-indicator</a:t>
            </a:r>
            <a:r>
              <a:rPr lang="en-US" dirty="0"/>
              <a:t>(Binomial)    variable from </a:t>
            </a:r>
          </a:p>
          <a:p>
            <a:pPr lvl="1"/>
            <a:r>
              <a:rPr lang="en-US" dirty="0"/>
              <a:t>Stage = (III or IV) AND</a:t>
            </a:r>
          </a:p>
          <a:p>
            <a:pPr lvl="1"/>
            <a:r>
              <a:rPr lang="en-US" dirty="0"/>
              <a:t>gleason_score &gt;=7 AND</a:t>
            </a:r>
          </a:p>
          <a:p>
            <a:pPr lvl="1"/>
            <a:r>
              <a:rPr lang="en-US" dirty="0"/>
              <a:t>psa_diagnosis &gt;=10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397" y="0"/>
            <a:ext cx="9601200" cy="436228"/>
          </a:xfrm>
        </p:spPr>
        <p:txBody>
          <a:bodyPr>
            <a:noAutofit/>
          </a:bodyPr>
          <a:lstStyle/>
          <a:p>
            <a:pPr marL="45720"/>
            <a:r>
              <a:rPr lang="en-US" sz="2400" dirty="0"/>
              <a:t>Remove insignificant variables using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04F8336-2D66-4A36-BEEF-B340AA37C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349974"/>
              </p:ext>
            </p:extLst>
          </p:nvPr>
        </p:nvGraphicFramePr>
        <p:xfrm>
          <a:off x="1561345" y="4454360"/>
          <a:ext cx="6570621" cy="26713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642304">
                  <a:extLst>
                    <a:ext uri="{9D8B030D-6E8A-4147-A177-3AD203B41FA5}">
                      <a16:colId xmlns:a16="http://schemas.microsoft.com/office/drawing/2014/main" val="1093303835"/>
                    </a:ext>
                  </a:extLst>
                </a:gridCol>
                <a:gridCol w="1631246">
                  <a:extLst>
                    <a:ext uri="{9D8B030D-6E8A-4147-A177-3AD203B41FA5}">
                      <a16:colId xmlns:a16="http://schemas.microsoft.com/office/drawing/2014/main" val="4254191804"/>
                    </a:ext>
                  </a:extLst>
                </a:gridCol>
                <a:gridCol w="1654065">
                  <a:extLst>
                    <a:ext uri="{9D8B030D-6E8A-4147-A177-3AD203B41FA5}">
                      <a16:colId xmlns:a16="http://schemas.microsoft.com/office/drawing/2014/main" val="3966626259"/>
                    </a:ext>
                  </a:extLst>
                </a:gridCol>
                <a:gridCol w="1643006">
                  <a:extLst>
                    <a:ext uri="{9D8B030D-6E8A-4147-A177-3AD203B41FA5}">
                      <a16:colId xmlns:a16="http://schemas.microsoft.com/office/drawing/2014/main" val="1599265941"/>
                    </a:ext>
                  </a:extLst>
                </a:gridCol>
              </a:tblGrid>
              <a:tr h="2671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tumor_diagnosis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tumor_6_months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psa_6_months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Psa_1_year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5502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06AA2F-0810-4E7F-A567-7DF232A6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91" y="915202"/>
            <a:ext cx="3677466" cy="3370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D4499-436B-4110-93F7-C47C45E6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58" y="915202"/>
            <a:ext cx="3608479" cy="33875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B03D7C-0BAA-4639-BB93-513229788A1E}"/>
              </a:ext>
            </a:extLst>
          </p:cNvPr>
          <p:cNvSpPr txBox="1">
            <a:spLocks/>
          </p:cNvSpPr>
          <p:nvPr/>
        </p:nvSpPr>
        <p:spPr>
          <a:xfrm>
            <a:off x="1102858" y="424153"/>
            <a:ext cx="9601200" cy="436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Correlation plot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6CC884-D037-4D5E-BE0D-A1EE923332D8}"/>
              </a:ext>
            </a:extLst>
          </p:cNvPr>
          <p:cNvSpPr txBox="1">
            <a:spLocks/>
          </p:cNvSpPr>
          <p:nvPr/>
        </p:nvSpPr>
        <p:spPr>
          <a:xfrm>
            <a:off x="1029455" y="4721492"/>
            <a:ext cx="9601200" cy="436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Internet Research</a:t>
            </a:r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7A5628AD-788D-48AB-B57D-FD12883148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493962"/>
              </p:ext>
            </p:extLst>
          </p:nvPr>
        </p:nvGraphicFramePr>
        <p:xfrm>
          <a:off x="1580603" y="5309326"/>
          <a:ext cx="9050052" cy="26713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507912">
                  <a:extLst>
                    <a:ext uri="{9D8B030D-6E8A-4147-A177-3AD203B41FA5}">
                      <a16:colId xmlns:a16="http://schemas.microsoft.com/office/drawing/2014/main" val="1093303835"/>
                    </a:ext>
                  </a:extLst>
                </a:gridCol>
                <a:gridCol w="1497759">
                  <a:extLst>
                    <a:ext uri="{9D8B030D-6E8A-4147-A177-3AD203B41FA5}">
                      <a16:colId xmlns:a16="http://schemas.microsoft.com/office/drawing/2014/main" val="4254191804"/>
                    </a:ext>
                  </a:extLst>
                </a:gridCol>
                <a:gridCol w="1518710">
                  <a:extLst>
                    <a:ext uri="{9D8B030D-6E8A-4147-A177-3AD203B41FA5}">
                      <a16:colId xmlns:a16="http://schemas.microsoft.com/office/drawing/2014/main" val="3966626259"/>
                    </a:ext>
                  </a:extLst>
                </a:gridCol>
                <a:gridCol w="1508557">
                  <a:extLst>
                    <a:ext uri="{9D8B030D-6E8A-4147-A177-3AD203B41FA5}">
                      <a16:colId xmlns:a16="http://schemas.microsoft.com/office/drawing/2014/main" val="1599265941"/>
                    </a:ext>
                  </a:extLst>
                </a:gridCol>
                <a:gridCol w="1508557">
                  <a:extLst>
                    <a:ext uri="{9D8B030D-6E8A-4147-A177-3AD203B41FA5}">
                      <a16:colId xmlns:a16="http://schemas.microsoft.com/office/drawing/2014/main" val="3920236457"/>
                    </a:ext>
                  </a:extLst>
                </a:gridCol>
                <a:gridCol w="1508557">
                  <a:extLst>
                    <a:ext uri="{9D8B030D-6E8A-4147-A177-3AD203B41FA5}">
                      <a16:colId xmlns:a16="http://schemas.microsoft.com/office/drawing/2014/main" val="27403836"/>
                    </a:ext>
                  </a:extLst>
                </a:gridCol>
              </a:tblGrid>
              <a:tr h="2671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diagnosis_date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previous_cancer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symptoms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Survival_1_year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55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9710955" cy="486562"/>
          </a:xfrm>
        </p:spPr>
        <p:txBody>
          <a:bodyPr>
            <a:noAutofit/>
          </a:bodyPr>
          <a:lstStyle/>
          <a:p>
            <a:r>
              <a:rPr lang="en-US" sz="2400" dirty="0"/>
              <a:t>Logistic Regression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3B49B-AAC6-448A-9A98-A7E09EB8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" y="517655"/>
            <a:ext cx="6202179" cy="6250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D8A0D-38C4-421B-8451-53B78B1D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85" y="2494462"/>
            <a:ext cx="5542635" cy="306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46CC5-6F11-4400-8507-2883C2A4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47" y="2040001"/>
            <a:ext cx="5630673" cy="4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Forward Stepwise Logistic Regression: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E7457-4C70-43D5-AAEE-8B997EC3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8" y="544326"/>
            <a:ext cx="3992109" cy="1933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19B94-CF7A-4E00-939D-A6F4BA81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1" y="2579359"/>
            <a:ext cx="3950116" cy="360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32FC3-3426-4916-8E61-1B296A34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45" y="2514610"/>
            <a:ext cx="5514701" cy="3731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DC2061-1D23-475C-A871-CC06076D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345" y="544326"/>
            <a:ext cx="4599213" cy="19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229</TotalTime>
  <Words>670</Words>
  <Application>Microsoft Office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</vt:lpstr>
      <vt:lpstr>Red Line Business 16x9</vt:lpstr>
      <vt:lpstr>Prostate Cancer Survival Analysis</vt:lpstr>
      <vt:lpstr>objective</vt:lpstr>
      <vt:lpstr>Approach</vt:lpstr>
      <vt:lpstr>Blueprint</vt:lpstr>
      <vt:lpstr>Typecast Variables (Numeric &lt;-&gt; Factor)</vt:lpstr>
      <vt:lpstr>Derived Variables</vt:lpstr>
      <vt:lpstr>Remove insignificant variables using</vt:lpstr>
      <vt:lpstr>Logistic Regression Model</vt:lpstr>
      <vt:lpstr>Forward Stepwise Logistic Regression:</vt:lpstr>
      <vt:lpstr>Forward Stepwise Logistic Regression:</vt:lpstr>
      <vt:lpstr>Forward Stepwise Logistic Regression:</vt:lpstr>
      <vt:lpstr>PREDICTION IN TEST DATA: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Vigneshwaran GV</dc:creator>
  <cp:lastModifiedBy>Vigneshwaran GV</cp:lastModifiedBy>
  <cp:revision>32</cp:revision>
  <dcterms:created xsi:type="dcterms:W3CDTF">2019-03-04T18:30:59Z</dcterms:created>
  <dcterms:modified xsi:type="dcterms:W3CDTF">2019-03-11T18:58:18Z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